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5" r:id="rId1"/>
  </p:sldMasterIdLst>
  <p:notesMasterIdLst>
    <p:notesMasterId r:id="rId12"/>
  </p:notes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6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E1D4"/>
    <a:srgbClr val="B3E9E9"/>
    <a:srgbClr val="83C7D3"/>
    <a:srgbClr val="86B5A3"/>
    <a:srgbClr val="66FF66"/>
    <a:srgbClr val="99FF99"/>
    <a:srgbClr val="00FFFF"/>
    <a:srgbClr val="339966"/>
    <a:srgbClr val="0099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4929D-0E93-48EF-8572-EA6D2847468D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CEF413-1BD7-4042-88B1-422D198C32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55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CEF413-1BD7-4042-88B1-422D198C32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18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6211117-8489-94DC-C2B7-A1C480E1C9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DB5FB22F-3A04-997B-D637-E92E6DE517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34DDE97-D033-2D7D-7E59-FC91DBCFB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BC3687A-E4DF-C3F8-13B1-FC2F48C32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CB6C711-3875-92E7-967C-A3E36BEF7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25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8830001-BFB4-E1C6-3BFC-2B883375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2D8409E3-D7BE-04E2-9834-CF93DDFF7B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89B583A-4C49-AA8A-F243-296F66AF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233B754-CB76-5E84-CE41-5F42442BC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721A383-D425-3BD5-259D-840675F0B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17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58EEAAE2-7341-2819-23D0-2A6C453161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1BC7E3F-238F-06F1-63BA-101BE4EE0F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C844D93-1CDD-479D-078F-09BB99DB2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632CCFC-CED8-32DF-46A9-5C69DFDC4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EB54635-76A7-C5BB-6258-D66BD249C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43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5E3E754-25EA-D46E-8E41-468CEF175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131C6EE-329E-5BAD-8530-2A6C49080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E4EEF39-E73D-D6E7-D9B3-4FEF69AE8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509ECDF-EA56-BBE7-B111-4F090828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A2384EB-057D-8826-60F2-060E8921F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07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F10B766-8209-396D-399B-423964B91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AAD450A-3A2F-FCDC-D494-37370C806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3EED002-DAF6-2A80-F054-BDBAE981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25F8D2E-B210-9465-E979-ABE5606DB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29FE783-196C-0E49-5765-CD637AD0F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42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B33F6E6-3074-323F-9FDA-9EA1F1B18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82E9963-DB98-4577-294D-49412E92C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82C914B6-8D85-4B43-E169-0435C87DCB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826B16F-A02B-5A05-3F00-BFA58429C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0F1C674-4920-33B8-282A-4FE351927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66CF8EE-FD08-5CF6-4D0C-FA744A25B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36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4E6C308-C4E2-8229-E3C9-FC6D7542D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6DDDA6D-6CA3-5562-8BFD-D8A348591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CB28F6B-7651-912D-19C1-64EA65096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DFDF4005-B60E-B21F-814A-0752849D90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90C4D55D-E294-ED33-F773-22C1E0518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49FE724-D831-2962-9C66-03F2854BE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BBF43B00-E2C6-57CF-3D5B-35EF42F3D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8BA3707A-2D7B-2D8E-E111-2F81A9BE8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2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1DEFD09-FF96-9049-7A69-7770CAB28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69430E83-41C9-FE50-A0D1-C9B911370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A1F805B0-0EFD-A788-4710-0795AE9E1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C68D67D5-C6D4-70DA-8BAD-123965C23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478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4B84467F-998D-07EA-D3F2-7838C29F3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30C4C5BA-827A-F285-2ED1-D55BC0658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7733DF17-9BC5-6157-D47A-59934F14F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82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481FAD6-E2A8-37E1-E520-11436F2F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8F8FE6C-5BFF-AA0E-DD39-DCCE668BD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88DF78B-C570-F714-6E5B-D090000678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AA4BDC13-7324-EF2D-63BB-F3CAB0FB9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A05D03D-6810-049E-7DD2-34C35B24E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B5C2E3F-DDC1-BE21-8A4C-6B8FF502D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369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B8FC08F-9896-7E8B-AF4C-9DE63C24F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FC5D867A-41BA-07E5-D905-B3DFC2CA1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912FD154-4923-5C52-4D8A-0528ED305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AA3F037-F081-6E4D-95BC-8D7521159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428887FF-40E8-2F76-F325-BC769CC37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532B094-599A-CCDC-DCE1-BC68762D0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57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C9EAABB3-36E4-6D7B-4E93-C1CE014C9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17DBF86-90A0-DB9D-BA7D-D911787F1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52776A6-EB2A-5B7F-7EF5-4DD3E6924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AC31AA-9E93-4D32-91C8-48F55AC90826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238A43C-0185-BC54-3C5A-373227809B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4522E51-DFD3-B073-892F-6E7001C53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41F3F0-E7B6-429E-A411-BB7B3ED8E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25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6" r:id="rId1"/>
    <p:sldLayoutId id="2147483957" r:id="rId2"/>
    <p:sldLayoutId id="2147483958" r:id="rId3"/>
    <p:sldLayoutId id="2147483959" r:id="rId4"/>
    <p:sldLayoutId id="2147483960" r:id="rId5"/>
    <p:sldLayoutId id="2147483961" r:id="rId6"/>
    <p:sldLayoutId id="2147483962" r:id="rId7"/>
    <p:sldLayoutId id="2147483963" r:id="rId8"/>
    <p:sldLayoutId id="2147483964" r:id="rId9"/>
    <p:sldLayoutId id="2147483965" r:id="rId10"/>
    <p:sldLayoutId id="214748396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istudio.google.com/apikey" TargetMode="External"/><Relationship Id="rId2" Type="http://schemas.openxmlformats.org/officeDocument/2006/relationships/hyperlink" Target="https://mqtt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1671FA24-270F-90D7-393F-7E4526283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3826" y="-346884"/>
            <a:ext cx="7324041" cy="4888363"/>
          </a:xfrm>
        </p:spPr>
        <p:txBody>
          <a:bodyPr>
            <a:normAutofit/>
          </a:bodyPr>
          <a:lstStyle/>
          <a:p>
            <a: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  <a:t>Dokuz </a:t>
            </a:r>
            <a:r>
              <a:rPr lang="tr-TR" sz="3200" dirty="0" err="1">
                <a:latin typeface="Cavolini" panose="020B0502040204020203" pitchFamily="66" charset="0"/>
                <a:cs typeface="Cavolini" panose="020B0502040204020203" pitchFamily="66" charset="0"/>
              </a:rPr>
              <a:t>Eylul</a:t>
            </a:r>
            <a: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  <a:t> </a:t>
            </a:r>
            <a:r>
              <a:rPr lang="tr-TR" sz="3200" dirty="0" err="1">
                <a:latin typeface="Cavolini" panose="020B0502040204020203" pitchFamily="66" charset="0"/>
                <a:cs typeface="Cavolini" panose="020B0502040204020203" pitchFamily="66" charset="0"/>
              </a:rPr>
              <a:t>University</a:t>
            </a:r>
            <a:b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</a:br>
            <a:r>
              <a:rPr lang="tr-TR" sz="3200" dirty="0" err="1">
                <a:latin typeface="Cavolini" panose="020B0502040204020203" pitchFamily="66" charset="0"/>
                <a:cs typeface="Cavolini" panose="020B0502040204020203" pitchFamily="66" charset="0"/>
              </a:rPr>
              <a:t>Faculty</a:t>
            </a:r>
            <a: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  <a:t> of </a:t>
            </a:r>
            <a:r>
              <a:rPr lang="tr-TR" sz="3200" dirty="0" err="1">
                <a:latin typeface="Cavolini" panose="020B0502040204020203" pitchFamily="66" charset="0"/>
                <a:cs typeface="Cavolini" panose="020B0502040204020203" pitchFamily="66" charset="0"/>
              </a:rPr>
              <a:t>Engineering</a:t>
            </a:r>
            <a:b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</a:br>
            <a:b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</a:br>
            <a:b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</a:br>
            <a:r>
              <a:rPr lang="en-US" sz="3200" dirty="0">
                <a:latin typeface="Cavolini" panose="020B0502040204020203" pitchFamily="66" charset="0"/>
                <a:cs typeface="Cavolini" panose="020B0502040204020203" pitchFamily="66" charset="0"/>
              </a:rPr>
              <a:t>CYCLIOT</a:t>
            </a:r>
            <a:r>
              <a:rPr lang="en-US" sz="4400" dirty="0"/>
              <a:t> </a:t>
            </a:r>
            <a:r>
              <a:rPr lang="en-US" sz="3200" dirty="0">
                <a:latin typeface="Cavolini" panose="020B0502040204020203" pitchFamily="66" charset="0"/>
                <a:cs typeface="Cavolini" panose="020B0502040204020203" pitchFamily="66" charset="0"/>
              </a:rPr>
              <a:t>Project</a:t>
            </a:r>
            <a:b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</a:br>
            <a:br>
              <a:rPr lang="tr-TR" sz="3200" dirty="0"/>
            </a:br>
            <a: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  <a:t>CME 4436 BASICS OF INTERNET OF THINGS</a:t>
            </a:r>
            <a:b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</a:br>
            <a:endParaRPr lang="en-US" sz="3200" dirty="0">
              <a:latin typeface="Cavolini" panose="020B0502040204020203" pitchFamily="66" charset="0"/>
              <a:cs typeface="Cavolini" panose="020B0502040204020203" pitchFamily="66" charset="0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665901E-A629-834C-DCBB-BF472BAC1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15919" y="4456933"/>
            <a:ext cx="12191999" cy="2485613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ct val="0"/>
              </a:spcBef>
            </a:pPr>
            <a: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  <a:t>          </a:t>
            </a:r>
            <a:r>
              <a:rPr lang="tr-TR" sz="3200" dirty="0" err="1">
                <a:latin typeface="Cavolini" panose="020B0502040204020203" pitchFamily="66" charset="0"/>
                <a:cs typeface="Cavolini" panose="020B0502040204020203" pitchFamily="66" charset="0"/>
              </a:rPr>
              <a:t>Lecturer</a:t>
            </a:r>
            <a:r>
              <a:rPr lang="tr-TR" sz="3200" dirty="0">
                <a:latin typeface="Cavolini" panose="020B0502040204020203" pitchFamily="66" charset="0"/>
                <a:cs typeface="Cavolini" panose="020B0502040204020203" pitchFamily="66" charset="0"/>
              </a:rPr>
              <a:t>: PROF. DR. MEHMET HİLAL ÖZCANHAN</a:t>
            </a:r>
          </a:p>
          <a:p>
            <a:pPr>
              <a:spcBef>
                <a:spcPct val="0"/>
              </a:spcBef>
            </a:pPr>
            <a:r>
              <a:rPr lang="tr-TR" sz="3200" dirty="0" err="1">
                <a:latin typeface="Cavolini" panose="020B0502040204020203" pitchFamily="66" charset="0"/>
                <a:ea typeface="+mj-ea"/>
                <a:cs typeface="Cavolini" panose="020B0502040204020203" pitchFamily="66" charset="0"/>
              </a:rPr>
              <a:t>Prepared</a:t>
            </a:r>
            <a:r>
              <a:rPr lang="tr-TR" sz="3200" dirty="0">
                <a:latin typeface="Cavolini" panose="020B0502040204020203" pitchFamily="66" charset="0"/>
                <a:ea typeface="+mj-ea"/>
                <a:cs typeface="Cavolini" panose="020B0502040204020203" pitchFamily="66" charset="0"/>
              </a:rPr>
              <a:t> </a:t>
            </a:r>
            <a:r>
              <a:rPr lang="tr-TR" sz="3200" dirty="0" err="1">
                <a:latin typeface="Cavolini" panose="020B0502040204020203" pitchFamily="66" charset="0"/>
                <a:ea typeface="+mj-ea"/>
                <a:cs typeface="Cavolini" panose="020B0502040204020203" pitchFamily="66" charset="0"/>
              </a:rPr>
              <a:t>by</a:t>
            </a:r>
            <a:r>
              <a:rPr lang="tr-TR" sz="3200" dirty="0">
                <a:latin typeface="Cavolini" panose="020B0502040204020203" pitchFamily="66" charset="0"/>
                <a:ea typeface="+mj-ea"/>
                <a:cs typeface="Cavolini" panose="020B0502040204020203" pitchFamily="66" charset="0"/>
              </a:rPr>
              <a:t>: GÜLNAZ HİLMİOĞLU</a:t>
            </a:r>
          </a:p>
          <a:p>
            <a:pPr>
              <a:spcBef>
                <a:spcPct val="0"/>
              </a:spcBef>
            </a:pPr>
            <a:r>
              <a:rPr lang="tr-TR" sz="3200" dirty="0">
                <a:latin typeface="Cavolini" panose="020B0502040204020203" pitchFamily="66" charset="0"/>
                <a:ea typeface="+mj-ea"/>
                <a:cs typeface="Cavolini" panose="020B0502040204020203" pitchFamily="66" charset="0"/>
              </a:rPr>
              <a:t>                       AHMED CENGİZ YAVUZ</a:t>
            </a:r>
          </a:p>
          <a:p>
            <a:pPr>
              <a:spcBef>
                <a:spcPct val="0"/>
              </a:spcBef>
            </a:pPr>
            <a:r>
              <a:rPr lang="tr-TR" sz="3200" dirty="0">
                <a:latin typeface="Cavolini" panose="020B0502040204020203" pitchFamily="66" charset="0"/>
                <a:ea typeface="+mj-ea"/>
                <a:cs typeface="Cavolini" panose="020B0502040204020203" pitchFamily="66" charset="0"/>
              </a:rPr>
              <a:t>                HAKAN AKDUMAN</a:t>
            </a:r>
          </a:p>
          <a:p>
            <a:endParaRPr lang="tr-TR" dirty="0"/>
          </a:p>
          <a:p>
            <a:r>
              <a:rPr lang="tr-TR" dirty="0"/>
              <a:t>JUNE, İZMİR</a:t>
            </a:r>
            <a:endParaRPr lang="en-US" dirty="0"/>
          </a:p>
        </p:txBody>
      </p:sp>
      <p:pic>
        <p:nvPicPr>
          <p:cNvPr id="7" name="Resim 6" descr="metin, yazı tipi, logo, grafik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B3F82DB9-C0C4-4599-8C09-9429D5AD5B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84"/>
            <a:ext cx="1976269" cy="711452"/>
          </a:xfrm>
          <a:prstGeom prst="rect">
            <a:avLst/>
          </a:prstGeom>
        </p:spPr>
      </p:pic>
      <p:pic>
        <p:nvPicPr>
          <p:cNvPr id="5" name="Resim 4" descr="at, aygır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039FEB5A-FFF5-43E2-C83A-8F5F717E53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4331" y="45316"/>
            <a:ext cx="1071749" cy="100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898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çizgi film, oyuncak, otomat, robot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1F036166-6D1E-76C2-A212-892D0D465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427" y="93834"/>
            <a:ext cx="6392916" cy="6392916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908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0CAABD-0939-FA46-8E2D-CCBA6A981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66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tasarım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F5658951-18E4-7048-F5F1-94B9A61305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2" r="1" b="1"/>
          <a:stretch>
            <a:fillRect/>
          </a:stretch>
        </p:blipFill>
        <p:spPr>
          <a:xfrm>
            <a:off x="0" y="10"/>
            <a:ext cx="8668492" cy="685799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Rectangle 7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3" name="Rectangle 7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aşlık 1">
            <a:extLst>
              <a:ext uri="{FF2B5EF4-FFF2-40B4-BE49-F238E27FC236}">
                <a16:creationId xmlns:a16="http://schemas.microsoft.com/office/drawing/2014/main" id="{07A6049F-9C16-2046-F914-BEC015145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1028" y="1418690"/>
            <a:ext cx="4923064" cy="751285"/>
          </a:xfrm>
        </p:spPr>
        <p:txBody>
          <a:bodyPr anchor="b">
            <a:normAutofit fontScale="90000"/>
          </a:bodyPr>
          <a:lstStyle/>
          <a:p>
            <a:pPr algn="l"/>
            <a:r>
              <a:rPr lang="tr-TR" sz="4900" u="sng" dirty="0">
                <a:solidFill>
                  <a:srgbClr val="339966"/>
                </a:solidFill>
                <a:latin typeface="Cavolini" panose="020B0502040204020203" pitchFamily="66" charset="0"/>
                <a:cs typeface="Cavolini" panose="020B0502040204020203" pitchFamily="66" charset="0"/>
              </a:rPr>
              <a:t>INTRODUCTION</a:t>
            </a:r>
            <a:endParaRPr lang="en-US" sz="3600" u="sng" dirty="0">
              <a:solidFill>
                <a:srgbClr val="339966"/>
              </a:solidFill>
              <a:latin typeface="Cavolini" panose="020B0502040204020203" pitchFamily="66" charset="0"/>
              <a:cs typeface="Cavolini" panose="020B0502040204020203" pitchFamily="66" charset="0"/>
            </a:endParaRPr>
          </a:p>
        </p:txBody>
      </p:sp>
      <p:sp>
        <p:nvSpPr>
          <p:cNvPr id="10" name="Alt Başlık 2">
            <a:extLst>
              <a:ext uri="{FF2B5EF4-FFF2-40B4-BE49-F238E27FC236}">
                <a16:creationId xmlns:a16="http://schemas.microsoft.com/office/drawing/2014/main" id="{5367C73E-1B4F-7DF8-7644-9104F3CA44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16190" y="2816678"/>
            <a:ext cx="7679092" cy="2425953"/>
          </a:xfrm>
        </p:spPr>
        <p:txBody>
          <a:bodyPr anchor="b"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CYCLIOT is an IoT-based system developed to increase the safety and awareness of cyclists during their rides. By using BLE-enabled ESP32 and mobile application support, the system tracks vital signs, speed, location, and provides real-time alerts to users.</a:t>
            </a:r>
          </a:p>
        </p:txBody>
      </p:sp>
    </p:spTree>
    <p:extLst>
      <p:ext uri="{BB962C8B-B14F-4D97-AF65-F5344CB8AC3E}">
        <p14:creationId xmlns:p14="http://schemas.microsoft.com/office/powerpoint/2010/main" val="2621407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B95223-A290-6F50-9347-A7CE5685B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E0CF441-54BD-3964-8042-27457AE068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97" y="1059007"/>
            <a:ext cx="5334930" cy="3004145"/>
          </a:xfrm>
        </p:spPr>
        <p:txBody>
          <a:bodyPr>
            <a:normAutofit/>
          </a:bodyPr>
          <a:lstStyle/>
          <a:p>
            <a:r>
              <a:rPr lang="en-US" dirty="0"/>
              <a:t>Project Description</a:t>
            </a:r>
            <a:endParaRPr lang="en-US" u="sng" dirty="0">
              <a:latin typeface="Broadway" panose="04040905080B02020502" pitchFamily="82" charset="0"/>
              <a:cs typeface="Cavolini" panose="020B0502040204020203" pitchFamily="66" charset="0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08DC73FB-AF6D-4442-DE6E-2171415699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5137" y="1251284"/>
            <a:ext cx="6524509" cy="4774127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Tracks heart rate, speed, GPS location, and surrounding object proximity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Provides real-time warnings and alerts in risky conditions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BLE-based communication between sensors and mobile application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Integrates Google Gemini API to generate intelligent suggestions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Alerts emergency contacts in case of crash or abnormal vital signs</a:t>
            </a:r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816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CF92C8-2D20-3E1A-66E4-40E1E3D7A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31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959BC7B-8C6C-CEB7-688D-E2CE8F3F6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362700" cy="2733675"/>
          </a:xfrm>
        </p:spPr>
        <p:txBody>
          <a:bodyPr>
            <a:noAutofit/>
          </a:bodyPr>
          <a:lstStyle/>
          <a:p>
            <a:r>
              <a:rPr lang="en-US" sz="4800" u="sng" dirty="0">
                <a:latin typeface="Dreaming Outloud Pro" panose="03050502040302030504" pitchFamily="66" charset="0"/>
                <a:cs typeface="Dreaming Outloud Pro" panose="03050502040302030504" pitchFamily="66" charset="0"/>
              </a:rPr>
              <a:t>Technologies Used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70D5D0A-E51F-5DAF-F8C6-4B230B9CC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605" y="2573905"/>
            <a:ext cx="6086610" cy="3538497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ESP32 Microcontroller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Bluetooth Low Energy (BLE)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Android Studio (Java-based mobile app)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Firebase Cloud for Data Handling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Google Gemini API for AI-based analysis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On-bike integrated sensors (Heart Rate, Speed, Gyroscope, Temperature)</a:t>
            </a:r>
          </a:p>
        </p:txBody>
      </p:sp>
      <p:pic>
        <p:nvPicPr>
          <p:cNvPr id="6" name="Resim 5" descr="resim, sanat, resif, bilgisayar oyunu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FBFB5AEF-9901-90F0-331F-5DECF5CBD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" r="12564"/>
          <a:stretch>
            <a:fillRect/>
          </a:stretch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8860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304216-8AE0-1FA6-6415-39EEA749D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089EED9-F54D-4F20-A2C6-949DE4176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46F721-3785-414D-8697-16AF490E6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BD1A650B-2987-E8F7-8D99-2A89A28C0960}"/>
              </a:ext>
            </a:extLst>
          </p:cNvPr>
          <p:cNvSpPr txBox="1">
            <a:spLocks/>
          </p:cNvSpPr>
          <p:nvPr/>
        </p:nvSpPr>
        <p:spPr>
          <a:xfrm>
            <a:off x="128742" y="1274178"/>
            <a:ext cx="5146642" cy="2932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dirty="0">
                <a:latin typeface="Arial Black" panose="020B0A04020102020204" pitchFamily="34" charset="0"/>
              </a:rPr>
              <a:t>Development Timeline</a:t>
            </a:r>
            <a:endParaRPr lang="en-US" sz="4800" u="sng" dirty="0">
              <a:solidFill>
                <a:schemeClr val="tx1">
                  <a:lumMod val="85000"/>
                  <a:lumOff val="1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E9E8C37-B91E-8A72-F020-099B075D51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0"/>
            <a:ext cx="6096000" cy="6858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1: Hardware &amp; Sensor Selection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2-3: Firmware and BLE Communication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4-5: Mobile App Development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6: Field Testing and Feedback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7: UI/UX Improvements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8: Real-time Notifications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9: Stress Testing and Optimization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10: Final Documentation and Demo Presentation</a:t>
            </a:r>
          </a:p>
        </p:txBody>
      </p:sp>
    </p:spTree>
    <p:extLst>
      <p:ext uri="{BB962C8B-B14F-4D97-AF65-F5344CB8AC3E}">
        <p14:creationId xmlns:p14="http://schemas.microsoft.com/office/powerpoint/2010/main" val="1954255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9C48B23-84AD-6A7D-C9FF-2F3901000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973" y="315077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tr-TR" sz="5400" dirty="0"/>
              <a:t>CHALLENGES</a:t>
            </a:r>
            <a:endParaRPr lang="en-US" sz="5400" dirty="0"/>
          </a:p>
        </p:txBody>
      </p:sp>
      <p:sp>
        <p:nvSpPr>
          <p:cNvPr id="3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F655E20A-D144-AABB-0515-176ADD094E06}"/>
              </a:ext>
            </a:extLst>
          </p:cNvPr>
          <p:cNvSpPr txBox="1">
            <a:spLocks/>
          </p:cNvSpPr>
          <p:nvPr/>
        </p:nvSpPr>
        <p:spPr>
          <a:xfrm>
            <a:off x="411480" y="2825274"/>
            <a:ext cx="10927080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BLE signal stability during motion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Sensor noise due to vibrations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Environmental interference (sunlight on heart sensor)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Battery consumption of ESP32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Ensuring real-time performance without delay</a:t>
            </a:r>
          </a:p>
        </p:txBody>
      </p:sp>
    </p:spTree>
    <p:extLst>
      <p:ext uri="{BB962C8B-B14F-4D97-AF65-F5344CB8AC3E}">
        <p14:creationId xmlns:p14="http://schemas.microsoft.com/office/powerpoint/2010/main" val="1610764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6CEC440D-587F-8EE3-E5AA-9E08B82B3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792" y="1985962"/>
            <a:ext cx="3837088" cy="2886075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and Results</a:t>
            </a:r>
            <a:endParaRPr lang="en-US" sz="4800" b="1" u="sng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40EE34F-074E-A816-8D17-2B1AFAA95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8951" y="508837"/>
            <a:ext cx="6547945" cy="610007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BLE communication remained stable in short-range (0–10m)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3+ hours of battery performance on full charge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Accurate crash detection via accelerometer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Real-time alerts delivered within 250ms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Positive user feedback on interface and usability</a:t>
            </a:r>
          </a:p>
        </p:txBody>
      </p:sp>
    </p:spTree>
    <p:extLst>
      <p:ext uri="{BB962C8B-B14F-4D97-AF65-F5344CB8AC3E}">
        <p14:creationId xmlns:p14="http://schemas.microsoft.com/office/powerpoint/2010/main" val="1510471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0253D09-0D62-F81A-EAA8-9E9A327F8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3974" y="-7507"/>
            <a:ext cx="5742188" cy="2052522"/>
          </a:xfrm>
        </p:spPr>
        <p:txBody>
          <a:bodyPr anchor="b">
            <a:normAutofit/>
          </a:bodyPr>
          <a:lstStyle/>
          <a:p>
            <a:pPr algn="ctr"/>
            <a:r>
              <a:rPr lang="en-US" sz="6000" dirty="0"/>
              <a:t>Conclusion and Future Work</a:t>
            </a:r>
            <a:endParaRPr lang="en-US" sz="5600" u="sng" dirty="0">
              <a:latin typeface="Broadway" panose="04040905080B02020502" pitchFamily="82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E1497FE-BBF5-3F0B-179F-1B60F8B8D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848" y="2209767"/>
            <a:ext cx="5459314" cy="3876707"/>
          </a:xfrm>
        </p:spPr>
        <p:txBody>
          <a:bodyPr anchor="t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CYCLIOT successfully integrates IoT and AI for a safer cycling experience.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Goals: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Add voice command interaction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Expand to smartwatch/wearable devices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Launch pilot version for commercial testing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Develop smart city and insurance collaborations</a:t>
            </a:r>
          </a:p>
        </p:txBody>
      </p:sp>
      <p:sp>
        <p:nvSpPr>
          <p:cNvPr id="54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56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0421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01CDA3D-D6CC-6231-76BF-6854D0A2C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tr-TR" sz="5400" dirty="0"/>
              <a:t>REFERENCES</a:t>
            </a:r>
            <a:endParaRPr lang="en-US" sz="5400" dirty="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D828D44-2779-AFAA-3538-6739AE79A3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29384"/>
            <a:ext cx="10515600" cy="42519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1600" dirty="0"/>
              <a:t>[1] S. </a:t>
            </a:r>
            <a:r>
              <a:rPr lang="en-US" sz="1600" dirty="0" err="1"/>
              <a:t>Madakam</a:t>
            </a:r>
            <a:r>
              <a:rPr lang="en-US" sz="1600" dirty="0"/>
              <a:t>, R. Ramaswamy, and S. Tripathi, “Internet of Things (IoT): A literature review,” </a:t>
            </a:r>
            <a:r>
              <a:rPr lang="en-US" sz="1600" i="1" dirty="0"/>
              <a:t>Journal of Computer and Communications</a:t>
            </a:r>
            <a:r>
              <a:rPr lang="en-US" sz="1600" dirty="0"/>
              <a:t>, vol. 3, no. 5, pp. 164–173, 2015.</a:t>
            </a:r>
            <a:br>
              <a:rPr lang="en-US" sz="1600" dirty="0"/>
            </a:br>
            <a:r>
              <a:rPr lang="en-US" sz="1600" dirty="0"/>
              <a:t>[2] P. Gokhale, O. Bhat, and S. Bhat, “Introduction to IOT,” </a:t>
            </a:r>
            <a:r>
              <a:rPr lang="en-US" sz="1600" i="1" dirty="0"/>
              <a:t>International Advanced Research Journal in Science, Engineering and Technology</a:t>
            </a:r>
            <a:r>
              <a:rPr lang="en-US" sz="1600" dirty="0"/>
              <a:t>, vol. 5, no. 1, pp. 41–44, Jan. 2018.</a:t>
            </a:r>
            <a:br>
              <a:rPr lang="en-US" sz="1600" dirty="0"/>
            </a:br>
            <a:r>
              <a:rPr lang="en-US" sz="1600" dirty="0"/>
              <a:t>[3] J. Gubbi, R. </a:t>
            </a:r>
            <a:r>
              <a:rPr lang="en-US" sz="1600" dirty="0" err="1"/>
              <a:t>Buyya</a:t>
            </a:r>
            <a:r>
              <a:rPr lang="en-US" sz="1600" dirty="0"/>
              <a:t>, S. Marusic, and M. </a:t>
            </a:r>
            <a:r>
              <a:rPr lang="en-US" sz="1600" dirty="0" err="1"/>
              <a:t>Palaniswami</a:t>
            </a:r>
            <a:r>
              <a:rPr lang="en-US" sz="1600" dirty="0"/>
              <a:t>, “Internet of Things (IoT): A vision, architectural elements, and future directions,” </a:t>
            </a:r>
            <a:r>
              <a:rPr lang="en-US" sz="1600" i="1" dirty="0"/>
              <a:t>Future Generation Computer Systems</a:t>
            </a:r>
            <a:r>
              <a:rPr lang="en-US" sz="1600" dirty="0"/>
              <a:t>, vol. 29, no. 7, pp. 1645–1660, Sep. 2013.</a:t>
            </a:r>
            <a:br>
              <a:rPr lang="en-US" sz="1600" dirty="0"/>
            </a:br>
            <a:r>
              <a:rPr lang="en-US" sz="1600" dirty="0"/>
              <a:t>[4] MQTT, “MQTT Version 3.1.1 Plus Errata 01,” [Online]. Available: </a:t>
            </a:r>
            <a:r>
              <a:rPr lang="en-US" sz="1600" dirty="0">
                <a:hlinkClick r:id="rId2"/>
              </a:rPr>
              <a:t>https://mqtt.org/</a:t>
            </a:r>
            <a:r>
              <a:rPr lang="en-US" sz="1600" dirty="0"/>
              <a:t>, Accessed: Apr. 2025.</a:t>
            </a:r>
            <a:br>
              <a:rPr lang="en-US" sz="1600" dirty="0"/>
            </a:br>
            <a:r>
              <a:rPr lang="en-US" sz="1600" dirty="0"/>
              <a:t>[5] Google Gemini API, “Google AI Studio,” [Online]. Available: </a:t>
            </a:r>
            <a:r>
              <a:rPr lang="en-US" sz="1600" dirty="0">
                <a:hlinkClick r:id="rId3"/>
              </a:rPr>
              <a:t>https://aistudio.google.com/apikey</a:t>
            </a:r>
            <a:r>
              <a:rPr lang="en-US" sz="1600" dirty="0"/>
              <a:t>, Accessed: Apr. 2025.</a:t>
            </a:r>
            <a:endParaRPr lang="tr-TR" sz="1600" dirty="0"/>
          </a:p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1600" dirty="0"/>
              <a:t>[6] M. A. Razzaque, M. Milojevic-</a:t>
            </a:r>
            <a:r>
              <a:rPr lang="en-US" sz="1600" dirty="0" err="1"/>
              <a:t>Jevric</a:t>
            </a:r>
            <a:r>
              <a:rPr lang="en-US" sz="1600" dirty="0"/>
              <a:t>, A. Palade, and S. Clarke, “Middleware for Internet of Things: A survey,” </a:t>
            </a:r>
            <a:r>
              <a:rPr lang="en-US" sz="1600" i="1" dirty="0"/>
              <a:t>IEEE Internet of Things Journal</a:t>
            </a:r>
            <a:r>
              <a:rPr lang="en-US" sz="1600" dirty="0"/>
              <a:t>, vol. 3, no. 1, pp. 70–95, Feb. 2016.</a:t>
            </a:r>
            <a:br>
              <a:rPr lang="en-US" sz="1600" dirty="0"/>
            </a:br>
            <a:r>
              <a:rPr lang="en-US" sz="1600" dirty="0"/>
              <a:t>[7] A. Al-Fuqaha, M. </a:t>
            </a:r>
            <a:r>
              <a:rPr lang="en-US" sz="1600" dirty="0" err="1"/>
              <a:t>Guizani</a:t>
            </a:r>
            <a:r>
              <a:rPr lang="en-US" sz="1600" dirty="0"/>
              <a:t>, M. Mohammadi, M. </a:t>
            </a:r>
            <a:r>
              <a:rPr lang="en-US" sz="1600" dirty="0" err="1"/>
              <a:t>Aledhari</a:t>
            </a:r>
            <a:r>
              <a:rPr lang="en-US" sz="1600" dirty="0"/>
              <a:t>, and M. Ayyash, “Internet of Things: A survey on enabling technologies, protocols, and applications,” </a:t>
            </a:r>
            <a:r>
              <a:rPr lang="en-US" sz="1600" i="1" dirty="0"/>
              <a:t>IEEE Communications Surveys &amp; Tutorials</a:t>
            </a:r>
            <a:r>
              <a:rPr lang="en-US" sz="1600" dirty="0"/>
              <a:t>, vol. 17, no. 4, pp. 2347–2376, </a:t>
            </a:r>
            <a:r>
              <a:rPr lang="en-US" sz="1600" dirty="0" err="1"/>
              <a:t>Fourthquarter</a:t>
            </a:r>
            <a:r>
              <a:rPr lang="en-US" sz="1600" dirty="0"/>
              <a:t> 2015.</a:t>
            </a:r>
            <a:br>
              <a:rPr lang="en-US" sz="1600" dirty="0"/>
            </a:br>
            <a:r>
              <a:rPr lang="en-US" sz="1600" dirty="0"/>
              <a:t>[8] S. Patel, H. Park, P. Bonato, L. Chan, and M. Rodgers, “A review of wearable sensors and systems with application in rehabilitation,” </a:t>
            </a:r>
            <a:r>
              <a:rPr lang="en-US" sz="1600" i="1" dirty="0"/>
              <a:t>IEEE Transactions on Neural Systems and Rehabilitation Engineering</a:t>
            </a:r>
            <a:r>
              <a:rPr lang="en-US" sz="1600" dirty="0"/>
              <a:t>, vol. 21, no. 6, pp. 103–113, Nov. 2012.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746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Özel 3">
      <a:dk1>
        <a:sysClr val="windowText" lastClr="000000"/>
      </a:dk1>
      <a:lt1>
        <a:srgbClr val="ECECEC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</TotalTime>
  <Words>771</Words>
  <Application>Microsoft Office PowerPoint</Application>
  <PresentationFormat>Geniş ekran</PresentationFormat>
  <Paragraphs>54</Paragraphs>
  <Slides>10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20" baseType="lpstr">
      <vt:lpstr>Aptos</vt:lpstr>
      <vt:lpstr>Aptos Display</vt:lpstr>
      <vt:lpstr>Arial</vt:lpstr>
      <vt:lpstr>Arial Black</vt:lpstr>
      <vt:lpstr>Broadway</vt:lpstr>
      <vt:lpstr>Calibri</vt:lpstr>
      <vt:lpstr>Cavolini</vt:lpstr>
      <vt:lpstr>Dreaming Outloud Pro</vt:lpstr>
      <vt:lpstr>Times New Roman</vt:lpstr>
      <vt:lpstr>Office Teması</vt:lpstr>
      <vt:lpstr>Dokuz Eylul University Faculty of Engineering   CYCLIOT Project  CME 4436 BASICS OF INTERNET OF THINGS </vt:lpstr>
      <vt:lpstr>INTRODUCTION</vt:lpstr>
      <vt:lpstr>Project Description</vt:lpstr>
      <vt:lpstr>Technologies Used</vt:lpstr>
      <vt:lpstr>PowerPoint Sunusu</vt:lpstr>
      <vt:lpstr>CHALLENGES</vt:lpstr>
      <vt:lpstr>Testing and Results</vt:lpstr>
      <vt:lpstr>Conclusion and Future Work</vt:lpstr>
      <vt:lpstr>REFERENCES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İrfan Kubilay  ERDOGU</dc:creator>
  <cp:lastModifiedBy>İrfan Kubilay  ERDOGU</cp:lastModifiedBy>
  <cp:revision>18</cp:revision>
  <dcterms:created xsi:type="dcterms:W3CDTF">2025-05-19T17:42:48Z</dcterms:created>
  <dcterms:modified xsi:type="dcterms:W3CDTF">2025-06-12T22:20:21Z</dcterms:modified>
</cp:coreProperties>
</file>

<file path=docProps/thumbnail.jpeg>
</file>